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385" r:id="rId3"/>
    <p:sldId id="371" r:id="rId4"/>
    <p:sldId id="386" r:id="rId5"/>
    <p:sldId id="387" r:id="rId6"/>
    <p:sldId id="396" r:id="rId7"/>
    <p:sldId id="388" r:id="rId8"/>
    <p:sldId id="389" r:id="rId9"/>
    <p:sldId id="398" r:id="rId10"/>
    <p:sldId id="394" r:id="rId11"/>
    <p:sldId id="395" r:id="rId12"/>
    <p:sldId id="400" r:id="rId13"/>
    <p:sldId id="401" r:id="rId14"/>
    <p:sldId id="374" r:id="rId15"/>
    <p:sldId id="429" r:id="rId16"/>
    <p:sldId id="427" r:id="rId17"/>
    <p:sldId id="430" r:id="rId18"/>
    <p:sldId id="428" r:id="rId19"/>
    <p:sldId id="383" r:id="rId20"/>
    <p:sldId id="384" r:id="rId21"/>
    <p:sldId id="431" r:id="rId22"/>
    <p:sldId id="407" r:id="rId23"/>
    <p:sldId id="408" r:id="rId24"/>
    <p:sldId id="433" r:id="rId25"/>
    <p:sldId id="409" r:id="rId26"/>
    <p:sldId id="410" r:id="rId27"/>
    <p:sldId id="411" r:id="rId28"/>
    <p:sldId id="416" r:id="rId29"/>
    <p:sldId id="417" r:id="rId30"/>
    <p:sldId id="423" r:id="rId31"/>
    <p:sldId id="412" r:id="rId32"/>
    <p:sldId id="425" r:id="rId33"/>
    <p:sldId id="424" r:id="rId34"/>
    <p:sldId id="422" r:id="rId35"/>
    <p:sldId id="420" r:id="rId36"/>
    <p:sldId id="432" r:id="rId37"/>
    <p:sldId id="413" r:id="rId38"/>
    <p:sldId id="418" r:id="rId39"/>
    <p:sldId id="426" r:id="rId40"/>
    <p:sldId id="419" r:id="rId41"/>
    <p:sldId id="390" r:id="rId42"/>
    <p:sldId id="391" r:id="rId43"/>
    <p:sldId id="402" r:id="rId44"/>
    <p:sldId id="405" r:id="rId45"/>
    <p:sldId id="403" r:id="rId46"/>
    <p:sldId id="406" r:id="rId47"/>
    <p:sldId id="382" r:id="rId48"/>
    <p:sldId id="366" r:id="rId49"/>
    <p:sldId id="370" r:id="rId50"/>
    <p:sldId id="372" r:id="rId51"/>
    <p:sldId id="373" r:id="rId52"/>
    <p:sldId id="378" r:id="rId53"/>
    <p:sldId id="379" r:id="rId54"/>
    <p:sldId id="380" r:id="rId55"/>
    <p:sldId id="381" r:id="rId56"/>
    <p:sldId id="367" r:id="rId57"/>
    <p:sldId id="364" r:id="rId58"/>
    <p:sldId id="365" r:id="rId59"/>
    <p:sldId id="361" r:id="rId60"/>
    <p:sldId id="353" r:id="rId61"/>
    <p:sldId id="351" r:id="rId62"/>
    <p:sldId id="362" r:id="rId63"/>
    <p:sldId id="356" r:id="rId64"/>
    <p:sldId id="349" r:id="rId65"/>
    <p:sldId id="348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68F4DD7F-6888-49A2-94B8-03F79924C98D}">
          <p14:sldIdLst>
            <p14:sldId id="377"/>
            <p14:sldId id="385"/>
          </p14:sldIdLst>
        </p14:section>
        <p14:section name="Meta Info" id="{D602BDDD-DD82-46A4-ACE8-530329BC2DFC}">
          <p14:sldIdLst>
            <p14:sldId id="371"/>
            <p14:sldId id="386"/>
            <p14:sldId id="387"/>
            <p14:sldId id="396"/>
            <p14:sldId id="388"/>
            <p14:sldId id="389"/>
            <p14:sldId id="398"/>
            <p14:sldId id="394"/>
            <p14:sldId id="395"/>
            <p14:sldId id="400"/>
            <p14:sldId id="401"/>
            <p14:sldId id="374"/>
            <p14:sldId id="429"/>
            <p14:sldId id="427"/>
            <p14:sldId id="430"/>
            <p14:sldId id="428"/>
            <p14:sldId id="383"/>
            <p14:sldId id="384"/>
          </p14:sldIdLst>
        </p14:section>
        <p14:section name="Log &amp; Results" id="{452AD452-7B7B-49C5-A67B-9EA1184F2A06}">
          <p14:sldIdLst>
            <p14:sldId id="431"/>
            <p14:sldId id="407"/>
            <p14:sldId id="408"/>
            <p14:sldId id="433"/>
            <p14:sldId id="409"/>
            <p14:sldId id="410"/>
            <p14:sldId id="411"/>
            <p14:sldId id="416"/>
            <p14:sldId id="417"/>
            <p14:sldId id="423"/>
            <p14:sldId id="412"/>
            <p14:sldId id="425"/>
            <p14:sldId id="424"/>
            <p14:sldId id="422"/>
            <p14:sldId id="420"/>
            <p14:sldId id="432"/>
            <p14:sldId id="413"/>
            <p14:sldId id="418"/>
            <p14:sldId id="426"/>
            <p14:sldId id="419"/>
            <p14:sldId id="390"/>
            <p14:sldId id="391"/>
            <p14:sldId id="402"/>
            <p14:sldId id="405"/>
            <p14:sldId id="403"/>
            <p14:sldId id="406"/>
            <p14:sldId id="382"/>
            <p14:sldId id="366"/>
            <p14:sldId id="370"/>
            <p14:sldId id="372"/>
            <p14:sldId id="373"/>
            <p14:sldId id="378"/>
            <p14:sldId id="379"/>
            <p14:sldId id="380"/>
            <p14:sldId id="381"/>
            <p14:sldId id="367"/>
            <p14:sldId id="364"/>
            <p14:sldId id="365"/>
            <p14:sldId id="361"/>
            <p14:sldId id="353"/>
            <p14:sldId id="351"/>
            <p14:sldId id="362"/>
            <p14:sldId id="356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Class Distribution</a:t>
            </a:r>
            <a:endParaRPr lang="zh-CN"/>
          </a:p>
        </c:rich>
      </c:tx>
      <c:layout>
        <c:manualLayout>
          <c:xMode val="edge"/>
          <c:yMode val="edge"/>
          <c:x val="0.4460927887346462"/>
          <c:y val="8.973766219022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usa_train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7.58</c:v>
                </c:pt>
                <c:pt idx="1">
                  <c:v>0.41</c:v>
                </c:pt>
                <c:pt idx="2">
                  <c:v>0.03</c:v>
                </c:pt>
                <c:pt idx="3">
                  <c:v>0.98</c:v>
                </c:pt>
                <c:pt idx="4">
                  <c:v>90.98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E-4453-867A-B19667E85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usa_test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8.86</c:v>
                </c:pt>
                <c:pt idx="1">
                  <c:v>0.23</c:v>
                </c:pt>
                <c:pt idx="2">
                  <c:v>0.02</c:v>
                </c:pt>
                <c:pt idx="3">
                  <c:v>1.1200000000000001</c:v>
                </c:pt>
                <c:pt idx="4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E-4453-867A-B19667E85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singapore_train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3.01</c:v>
                </c:pt>
                <c:pt idx="1">
                  <c:v>0.26</c:v>
                </c:pt>
                <c:pt idx="2">
                  <c:v>0.06</c:v>
                </c:pt>
                <c:pt idx="3">
                  <c:v>0.37</c:v>
                </c:pt>
                <c:pt idx="4">
                  <c:v>96.3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453-867A-B19667E85D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singapore_test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vehicle</c:v>
                </c:pt>
                <c:pt idx="1">
                  <c:v>pedestrian</c:v>
                </c:pt>
                <c:pt idx="2">
                  <c:v>bike</c:v>
                </c:pt>
                <c:pt idx="3">
                  <c:v>traffic_boundary</c:v>
                </c:pt>
                <c:pt idx="4">
                  <c:v>background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3.5</c:v>
                </c:pt>
                <c:pt idx="1">
                  <c:v>0.33</c:v>
                </c:pt>
                <c:pt idx="2">
                  <c:v>0.09</c:v>
                </c:pt>
                <c:pt idx="3">
                  <c:v>0.49</c:v>
                </c:pt>
                <c:pt idx="4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9E-4453-867A-B19667E85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030543"/>
        <c:axId val="650027215"/>
      </c:barChart>
      <c:catAx>
        <c:axId val="65003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27215"/>
        <c:crosses val="autoZero"/>
        <c:auto val="1"/>
        <c:lblAlgn val="ctr"/>
        <c:lblOffset val="100"/>
        <c:noMultiLvlLbl val="0"/>
      </c:catAx>
      <c:valAx>
        <c:axId val="650027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50030543"/>
        <c:crosses val="autoZero"/>
        <c:crossBetween val="between"/>
        <c:majorUnit val="2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slide" Target="slide59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12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42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3E127C-8303-4B4E-AD35-CF0813EAE72E}"/>
              </a:ext>
            </a:extLst>
          </p:cNvPr>
          <p:cNvSpPr txBox="1"/>
          <p:nvPr/>
        </p:nvSpPr>
        <p:spPr>
          <a:xfrm>
            <a:off x="336736" y="626096"/>
            <a:ext cx="1113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discarded 3D object detection and only remain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(lidar segmentation).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is still preserved; We train our model with both labeled source data and unlabeled target data and test our model 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target_test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adopt nearly the same architecture 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except for the head part, 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introduces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Dual Head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but we only use 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Vinilla Fusion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The backbones are the same: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2D images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SparseConvNet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lidar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labels we use are released after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we have rerun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labels.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run baseline for our “Vanilla Fusion”. Though seemingly strange, but it has outperformed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xMUDA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See the results.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17095E7-784D-46B0-8579-301CD1E00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165962"/>
              </p:ext>
            </p:extLst>
          </p:nvPr>
        </p:nvGraphicFramePr>
        <p:xfrm>
          <a:off x="514349" y="219075"/>
          <a:ext cx="9629775" cy="65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85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89" y="74536"/>
            <a:ext cx="51742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driveable_surface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3681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3FE197-E698-4A41-BB3C-50B064BEA2A3}"/>
              </a:ext>
            </a:extLst>
          </p:cNvPr>
          <p:cNvSpPr txBox="1"/>
          <p:nvPr/>
        </p:nvSpPr>
        <p:spPr>
          <a:xfrm>
            <a:off x="2760953" y="382313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other_flat           10. ignore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sidewalk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terrain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manmade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vegetation</a:t>
            </a:r>
          </a:p>
        </p:txBody>
      </p:sp>
    </p:spTree>
    <p:extLst>
      <p:ext uri="{BB962C8B-B14F-4D97-AF65-F5344CB8AC3E}">
        <p14:creationId xmlns:p14="http://schemas.microsoft.com/office/powerpoint/2010/main" val="6065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EABF0-EA01-40E7-92D9-3243A6A7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3618308"/>
            <a:ext cx="9027565" cy="3111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F041B-BFCD-4BC3-AD9B-B725989D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28169"/>
            <a:ext cx="8787868" cy="30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21DC1-A8CC-4DD1-996E-02D4D4BE80CE}"/>
              </a:ext>
            </a:extLst>
          </p:cNvPr>
          <p:cNvSpPr txBox="1"/>
          <p:nvPr/>
        </p:nvSpPr>
        <p:spPr>
          <a:xfrm>
            <a:off x="381375" y="133136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7059B9-33A1-474E-A220-FE8FA6AE1DE6}"/>
              </a:ext>
            </a:extLst>
          </p:cNvPr>
          <p:cNvSpPr txBox="1"/>
          <p:nvPr/>
        </p:nvSpPr>
        <p:spPr>
          <a:xfrm>
            <a:off x="659896" y="480638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6A2F40A-93EC-484A-80C8-6894AE15CDD7}"/>
              </a:ext>
            </a:extLst>
          </p:cNvPr>
          <p:cNvGrpSpPr/>
          <p:nvPr/>
        </p:nvGrpSpPr>
        <p:grpSpPr>
          <a:xfrm>
            <a:off x="1931891" y="1012054"/>
            <a:ext cx="9570702" cy="4970175"/>
            <a:chOff x="1182475" y="1012054"/>
            <a:chExt cx="9570702" cy="497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B96F0E-E05C-4675-8C77-A62BC00A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475" y="1012054"/>
              <a:ext cx="2921341" cy="2304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9975DD-0DAC-4589-B822-C4D3FD8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352" y="3298368"/>
              <a:ext cx="9550630" cy="268386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5B2377-7C8C-4F95-99D7-7D84A023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303" y="1020932"/>
              <a:ext cx="6684874" cy="2304070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43AAC3E-6862-4EC0-9645-448DE026E227}"/>
              </a:ext>
            </a:extLst>
          </p:cNvPr>
          <p:cNvGrpSpPr/>
          <p:nvPr/>
        </p:nvGrpSpPr>
        <p:grpSpPr>
          <a:xfrm>
            <a:off x="2357322" y="2838793"/>
            <a:ext cx="8718673" cy="2541075"/>
            <a:chOff x="2357322" y="2838793"/>
            <a:chExt cx="8718673" cy="254107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DA5B167-019A-4F37-94B5-A61B1D3C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357322" y="2838793"/>
              <a:ext cx="85269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67A6BFA-A90C-4B2E-AAA5-6CDB9FC4E1B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22" y="2838793"/>
              <a:ext cx="3884863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57F9087-FD5E-4B1B-BD98-1D4049133E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5350" y="2838793"/>
              <a:ext cx="6370645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A265C3-357E-482A-A9F4-EF700046288B}"/>
              </a:ext>
            </a:extLst>
          </p:cNvPr>
          <p:cNvGrpSpPr/>
          <p:nvPr/>
        </p:nvGrpSpPr>
        <p:grpSpPr>
          <a:xfrm>
            <a:off x="3218891" y="2838793"/>
            <a:ext cx="7857104" cy="2541075"/>
            <a:chOff x="3218891" y="2838793"/>
            <a:chExt cx="7857104" cy="2541075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5EAC6B1-C5CE-46FD-A3B8-C9920520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91" y="2838793"/>
              <a:ext cx="2229771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B2CFF1-39AE-44FD-B749-6D0EF2FD8EDF}"/>
                </a:ext>
              </a:extLst>
            </p:cNvPr>
            <p:cNvCxnSpPr>
              <a:cxnSpLocks/>
            </p:cNvCxnSpPr>
            <p:nvPr/>
          </p:nvCxnSpPr>
          <p:spPr>
            <a:xfrm>
              <a:off x="7542311" y="2838793"/>
              <a:ext cx="57557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6B43B1B-A055-476B-8072-58FBCD6C4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731" y="2838793"/>
              <a:ext cx="407264" cy="254107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1C590-F576-4A6D-A477-D7717E7C28FF}"/>
              </a:ext>
            </a:extLst>
          </p:cNvPr>
          <p:cNvSpPr txBox="1"/>
          <p:nvPr/>
        </p:nvSpPr>
        <p:spPr>
          <a:xfrm>
            <a:off x="365128" y="2967335"/>
            <a:ext cx="98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0858B97-B0DF-4638-AD3D-FEB4EF250E4C}"/>
              </a:ext>
            </a:extLst>
          </p:cNvPr>
          <p:cNvCxnSpPr>
            <a:cxnSpLocks/>
          </p:cNvCxnSpPr>
          <p:nvPr/>
        </p:nvCxnSpPr>
        <p:spPr>
          <a:xfrm flipV="1">
            <a:off x="1445585" y="2726620"/>
            <a:ext cx="0" cy="94309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/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 Metas: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𝑳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𝒔𝒆𝒈</m:t>
                          </m:r>
                        </m:sub>
                      </m:sSub>
                    </m:oMath>
                  </m:oMathPara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</a:t>
                </a:r>
              </a:p>
              <a:p>
                <a:pPr lvl="1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only_ctr_usa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𝒔𝒓𝒄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</m:oMath>
                </a14:m>
                <a:endPara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𝒔𝒆𝒈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𝒓𝒄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𝒕𝒈𝒕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𝒄𝒐𝒏𝒕𝒓𝒂𝒔𝒕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C6127D5-6D29-4A70-9E65-E4810ECE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" y="346229"/>
                <a:ext cx="6296596" cy="2978764"/>
              </a:xfrm>
              <a:prstGeom prst="rect">
                <a:avLst/>
              </a:prstGeom>
              <a:blipFill>
                <a:blip r:embed="rId2"/>
                <a:stretch>
                  <a:fillRect l="-968" t="-1230" b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0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615735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112884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69437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441574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570518" y="5091748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6958612" y="3295836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882933" y="437974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366989" y="208460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775366" y="786061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142047" y="3111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UNetResNet34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262976" y="551221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(512, 15, 25)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413824" y="2189434"/>
            <a:ext cx="172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(64, 120, 200)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431915" y="87043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(64, 240, 400)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>
            <a:cxnSpLocks/>
          </p:cNvCxnSpPr>
          <p:nvPr/>
        </p:nvCxnSpPr>
        <p:spPr>
          <a:xfrm>
            <a:off x="4218744" y="4876891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547370" y="3798164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2952564" y="2590633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462807" y="1283210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6FD1E26-4DD5-427A-B560-518579C84510}"/>
              </a:ext>
            </a:extLst>
          </p:cNvPr>
          <p:cNvSpPr txBox="1"/>
          <p:nvPr/>
        </p:nvSpPr>
        <p:spPr>
          <a:xfrm>
            <a:off x="4483191" y="453533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(256, 30, 50)</a:t>
            </a:r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8EEE664-CEBE-489A-B641-82C1283F18AD}"/>
              </a:ext>
            </a:extLst>
          </p:cNvPr>
          <p:cNvSpPr txBox="1"/>
          <p:nvPr/>
        </p:nvSpPr>
        <p:spPr>
          <a:xfrm>
            <a:off x="4483191" y="345176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(128, 60, 100)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1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立方体 4">
            <a:extLst>
              <a:ext uri="{FF2B5EF4-FFF2-40B4-BE49-F238E27FC236}">
                <a16:creationId xmlns:a16="http://schemas.microsoft.com/office/drawing/2014/main" id="{DA5C7FF1-F13B-41EA-8A00-D9AFE8DAAAF7}"/>
              </a:ext>
            </a:extLst>
          </p:cNvPr>
          <p:cNvSpPr/>
          <p:nvPr/>
        </p:nvSpPr>
        <p:spPr>
          <a:xfrm>
            <a:off x="1207363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76446E9-43C9-4F17-ADA1-5BDBF582472C}"/>
              </a:ext>
            </a:extLst>
          </p:cNvPr>
          <p:cNvSpPr/>
          <p:nvPr/>
        </p:nvSpPr>
        <p:spPr>
          <a:xfrm>
            <a:off x="1333131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650807C-9CA8-444C-A193-6F7C1E93216F}"/>
              </a:ext>
            </a:extLst>
          </p:cNvPr>
          <p:cNvSpPr/>
          <p:nvPr/>
        </p:nvSpPr>
        <p:spPr>
          <a:xfrm>
            <a:off x="1704512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EE807DB-A0F7-4F7F-A290-26B373D94384}"/>
              </a:ext>
            </a:extLst>
          </p:cNvPr>
          <p:cNvSpPr/>
          <p:nvPr/>
        </p:nvSpPr>
        <p:spPr>
          <a:xfrm>
            <a:off x="2201661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EA596DEB-803A-4D36-9D53-05B2FBEADD6D}"/>
              </a:ext>
            </a:extLst>
          </p:cNvPr>
          <p:cNvSpPr/>
          <p:nvPr/>
        </p:nvSpPr>
        <p:spPr>
          <a:xfrm>
            <a:off x="278314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86DBED3C-87D2-42C1-AD51-758E0FE2C807}"/>
              </a:ext>
            </a:extLst>
          </p:cNvPr>
          <p:cNvSpPr/>
          <p:nvPr/>
        </p:nvSpPr>
        <p:spPr>
          <a:xfrm>
            <a:off x="3530351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0FCCB11-9F05-4F5B-AFC1-0184F9A294F9}"/>
              </a:ext>
            </a:extLst>
          </p:cNvPr>
          <p:cNvSpPr/>
          <p:nvPr/>
        </p:nvSpPr>
        <p:spPr>
          <a:xfrm>
            <a:off x="4659295" y="5757910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8A61A95A-CCEB-4152-A06C-CE9CEE1D14FC}"/>
              </a:ext>
            </a:extLst>
          </p:cNvPr>
          <p:cNvSpPr/>
          <p:nvPr/>
        </p:nvSpPr>
        <p:spPr>
          <a:xfrm>
            <a:off x="7047389" y="4414424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0C2AB76-25EE-44A1-8441-DA4F3AF346CF}"/>
              </a:ext>
            </a:extLst>
          </p:cNvPr>
          <p:cNvSpPr/>
          <p:nvPr/>
        </p:nvSpPr>
        <p:spPr>
          <a:xfrm>
            <a:off x="5971710" y="518825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78AFCBD9-03AE-476B-B7F0-F5AE7E9BE257}"/>
              </a:ext>
            </a:extLst>
          </p:cNvPr>
          <p:cNvSpPr/>
          <p:nvPr/>
        </p:nvSpPr>
        <p:spPr>
          <a:xfrm>
            <a:off x="7455766" y="3553289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E76B981C-6151-46A6-A3FC-52C24D8D7746}"/>
              </a:ext>
            </a:extLst>
          </p:cNvPr>
          <p:cNvSpPr/>
          <p:nvPr/>
        </p:nvSpPr>
        <p:spPr>
          <a:xfrm>
            <a:off x="7864143" y="2674397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78DAA0FD-0CC3-45B1-95FD-4D5A6478D3DD}"/>
              </a:ext>
            </a:extLst>
          </p:cNvPr>
          <p:cNvSpPr/>
          <p:nvPr/>
        </p:nvSpPr>
        <p:spPr>
          <a:xfrm>
            <a:off x="8106793" y="1697855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C5C7E06-5943-455C-9B93-EB56B716B8B3}"/>
              </a:ext>
            </a:extLst>
          </p:cNvPr>
          <p:cNvSpPr/>
          <p:nvPr/>
        </p:nvSpPr>
        <p:spPr>
          <a:xfrm>
            <a:off x="8213326" y="603682"/>
            <a:ext cx="994299" cy="994299"/>
          </a:xfrm>
          <a:prstGeom prst="cube">
            <a:avLst>
              <a:gd name="adj" fmla="val 3392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DBAC16-B5C0-47B0-AFE8-B960E99A77F1}"/>
              </a:ext>
            </a:extLst>
          </p:cNvPr>
          <p:cNvSpPr txBox="1"/>
          <p:nvPr/>
        </p:nvSpPr>
        <p:spPr>
          <a:xfrm>
            <a:off x="9519113" y="3627673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UNetSCN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SparseTensor(voxels)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shape = (a, a, 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c: channels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3F5EBD-A372-4005-9FF6-976F3D20457F}"/>
              </a:ext>
            </a:extLst>
          </p:cNvPr>
          <p:cNvSpPr txBox="1"/>
          <p:nvPr/>
        </p:nvSpPr>
        <p:spPr>
          <a:xfrm>
            <a:off x="4627671" y="6082475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a=64</a:t>
            </a:r>
          </a:p>
          <a:p>
            <a:r>
              <a:rPr lang="en-US" altLang="zh-CN"/>
              <a:t>c=112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F4923-B268-4C1E-B847-284BBE3E9524}"/>
              </a:ext>
            </a:extLst>
          </p:cNvPr>
          <p:cNvSpPr txBox="1"/>
          <p:nvPr/>
        </p:nvSpPr>
        <p:spPr>
          <a:xfrm>
            <a:off x="4888881" y="510500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0D033-8A94-4DA1-84C8-69342820740C}"/>
              </a:ext>
            </a:extLst>
          </p:cNvPr>
          <p:cNvSpPr txBox="1"/>
          <p:nvPr/>
        </p:nvSpPr>
        <p:spPr>
          <a:xfrm>
            <a:off x="4932040" y="428468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D0231-4910-4173-A59E-AB3E17D99DFE}"/>
              </a:ext>
            </a:extLst>
          </p:cNvPr>
          <p:cNvSpPr txBox="1"/>
          <p:nvPr/>
        </p:nvSpPr>
        <p:spPr>
          <a:xfrm>
            <a:off x="4798135" y="346437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5AE8F8-CF3C-49F0-BF99-4E21CC9C4217}"/>
              </a:ext>
            </a:extLst>
          </p:cNvPr>
          <p:cNvSpPr txBox="1"/>
          <p:nvPr/>
        </p:nvSpPr>
        <p:spPr>
          <a:xfrm>
            <a:off x="4836843" y="2582048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842D97-4373-4F77-B48B-6AABB35C12C5}"/>
              </a:ext>
            </a:extLst>
          </p:cNvPr>
          <p:cNvSpPr txBox="1"/>
          <p:nvPr/>
        </p:nvSpPr>
        <p:spPr>
          <a:xfrm>
            <a:off x="4827966" y="1580839"/>
            <a:ext cx="94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1D681-99A3-4E91-9777-4D3F0C4CB731}"/>
              </a:ext>
            </a:extLst>
          </p:cNvPr>
          <p:cNvSpPr txBox="1"/>
          <p:nvPr/>
        </p:nvSpPr>
        <p:spPr>
          <a:xfrm>
            <a:off x="4798135" y="509574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E4A2E8-78F6-4F92-A5C7-7CA1EB15474D}"/>
              </a:ext>
            </a:extLst>
          </p:cNvPr>
          <p:cNvCxnSpPr/>
          <p:nvPr/>
        </p:nvCxnSpPr>
        <p:spPr>
          <a:xfrm>
            <a:off x="4307521" y="5685408"/>
            <a:ext cx="16641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2C23338-97FD-44D3-B8C3-25AA72023E32}"/>
              </a:ext>
            </a:extLst>
          </p:cNvPr>
          <p:cNvCxnSpPr>
            <a:cxnSpLocks/>
          </p:cNvCxnSpPr>
          <p:nvPr/>
        </p:nvCxnSpPr>
        <p:spPr>
          <a:xfrm>
            <a:off x="3636147" y="4916752"/>
            <a:ext cx="3411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B0CD222-3246-451B-936A-91534F2FAE57}"/>
              </a:ext>
            </a:extLst>
          </p:cNvPr>
          <p:cNvCxnSpPr>
            <a:cxnSpLocks/>
          </p:cNvCxnSpPr>
          <p:nvPr/>
        </p:nvCxnSpPr>
        <p:spPr>
          <a:xfrm>
            <a:off x="3041341" y="4059318"/>
            <a:ext cx="44144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29A9877-8E01-460F-BF9D-C67450CFA9D3}"/>
              </a:ext>
            </a:extLst>
          </p:cNvPr>
          <p:cNvCxnSpPr>
            <a:cxnSpLocks/>
          </p:cNvCxnSpPr>
          <p:nvPr/>
        </p:nvCxnSpPr>
        <p:spPr>
          <a:xfrm>
            <a:off x="2551584" y="3171546"/>
            <a:ext cx="53125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EDAE03B-51DE-4562-A831-223E578E6712}"/>
              </a:ext>
            </a:extLst>
          </p:cNvPr>
          <p:cNvCxnSpPr>
            <a:cxnSpLocks/>
          </p:cNvCxnSpPr>
          <p:nvPr/>
        </p:nvCxnSpPr>
        <p:spPr>
          <a:xfrm>
            <a:off x="2175737" y="2214238"/>
            <a:ext cx="593105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FDCB03C-6696-4E30-A007-269DF763CD84}"/>
              </a:ext>
            </a:extLst>
          </p:cNvPr>
          <p:cNvCxnSpPr>
            <a:cxnSpLocks/>
          </p:cNvCxnSpPr>
          <p:nvPr/>
        </p:nvCxnSpPr>
        <p:spPr>
          <a:xfrm>
            <a:off x="2025061" y="1100831"/>
            <a:ext cx="61882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5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A99AC0-A4B5-48BD-95C0-FE741938BC0D}"/>
              </a:ext>
            </a:extLst>
          </p:cNvPr>
          <p:cNvSpPr txBox="1"/>
          <p:nvPr/>
        </p:nvSpPr>
        <p:spPr>
          <a:xfrm>
            <a:off x="266079" y="98542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a=4096</a:t>
            </a:r>
          </a:p>
          <a:p>
            <a:r>
              <a:rPr lang="en-US" altLang="zh-CN"/>
              <a:t>c=16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7D7963-644E-42AE-882D-BDB506AF7DB7}"/>
              </a:ext>
            </a:extLst>
          </p:cNvPr>
          <p:cNvSpPr txBox="1"/>
          <p:nvPr/>
        </p:nvSpPr>
        <p:spPr>
          <a:xfrm>
            <a:off x="400598" y="197972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a=2048</a:t>
            </a:r>
          </a:p>
          <a:p>
            <a:r>
              <a:rPr lang="en-US" altLang="zh-CN"/>
              <a:t>c=32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CF34A-7AD6-49CC-BBC0-947E8E15C70A}"/>
              </a:ext>
            </a:extLst>
          </p:cNvPr>
          <p:cNvSpPr txBox="1"/>
          <p:nvPr/>
        </p:nvSpPr>
        <p:spPr>
          <a:xfrm>
            <a:off x="763229" y="302236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a=1024</a:t>
            </a:r>
          </a:p>
          <a:p>
            <a:r>
              <a:rPr lang="en-US" altLang="zh-CN"/>
              <a:t>c=48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1F8A90-7D48-4BEB-B2CE-44A8969DEC63}"/>
              </a:ext>
            </a:extLst>
          </p:cNvPr>
          <p:cNvSpPr txBox="1"/>
          <p:nvPr/>
        </p:nvSpPr>
        <p:spPr>
          <a:xfrm>
            <a:off x="1420552" y="3858038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a=512</a:t>
            </a:r>
          </a:p>
          <a:p>
            <a:r>
              <a:rPr lang="en-US" altLang="zh-CN"/>
              <a:t>c=64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1BB53D-4FED-4574-99AF-84D2D6121F0F}"/>
              </a:ext>
            </a:extLst>
          </p:cNvPr>
          <p:cNvSpPr txBox="1"/>
          <p:nvPr/>
        </p:nvSpPr>
        <p:spPr>
          <a:xfrm>
            <a:off x="1956415" y="4749816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a=256</a:t>
            </a:r>
          </a:p>
          <a:p>
            <a:r>
              <a:rPr lang="en-US" altLang="zh-CN"/>
              <a:t>c=80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5B81B-6870-4C19-92AD-E90C84CAB808}"/>
              </a:ext>
            </a:extLst>
          </p:cNvPr>
          <p:cNvSpPr txBox="1"/>
          <p:nvPr/>
        </p:nvSpPr>
        <p:spPr>
          <a:xfrm>
            <a:off x="2740865" y="5536227"/>
            <a:ext cx="819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a=128</a:t>
            </a:r>
          </a:p>
          <a:p>
            <a:r>
              <a:rPr lang="en-US" altLang="zh-CN"/>
              <a:t>c=96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8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889F65-71A6-4823-B4B9-5EE5C5F64650}"/>
              </a:ext>
            </a:extLst>
          </p:cNvPr>
          <p:cNvSpPr txBox="1"/>
          <p:nvPr/>
        </p:nvSpPr>
        <p:spPr>
          <a:xfrm>
            <a:off x="294433" y="380666"/>
            <a:ext cx="27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Architectures(ours)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37E7B-B8F7-4BF7-9A37-11F3ECAC0195}"/>
              </a:ext>
            </a:extLst>
          </p:cNvPr>
          <p:cNvGrpSpPr/>
          <p:nvPr/>
        </p:nvGrpSpPr>
        <p:grpSpPr>
          <a:xfrm>
            <a:off x="914992" y="1559765"/>
            <a:ext cx="3811866" cy="3006234"/>
            <a:chOff x="7458014" y="3636329"/>
            <a:chExt cx="3811866" cy="30062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94E9ED-5EC5-426F-8662-2863CA25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19BB8C-8AFD-4169-84C3-2EF3A2B2AE59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559E-27B5-4B1C-991C-2CBC8EC0FA7A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750412-F079-417B-95F6-219482ABE292}"/>
                </a:ext>
              </a:extLst>
            </p:cNvPr>
            <p:cNvSpPr txBox="1"/>
            <p:nvPr/>
          </p:nvSpPr>
          <p:spPr>
            <a:xfrm>
              <a:off x="8345878" y="3636329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Sample img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A1EC747-9664-435F-8BA4-7DE18AFF0C5A}"/>
                </a:ext>
              </a:extLst>
            </p:cNvPr>
            <p:cNvSpPr txBox="1"/>
            <p:nvPr/>
          </p:nvSpPr>
          <p:spPr>
            <a:xfrm>
              <a:off x="8612649" y="5836439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Lidar feats</a:t>
              </a:r>
            </a:p>
            <a:p>
              <a:pPr algn="ctr"/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87E0DB-E37B-4E41-80BE-D8139D26CE8D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9F368F0-2FA9-4DB0-83D0-78BA586BE8CF}"/>
                </a:ext>
              </a:extLst>
            </p:cNvPr>
            <p:cNvSpPr txBox="1"/>
            <p:nvPr/>
          </p:nvSpPr>
          <p:spPr>
            <a:xfrm>
              <a:off x="7962435" y="6304009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EB406E-3058-4AE2-B0C5-35629D9CBD4D}"/>
              </a:ext>
            </a:extLst>
          </p:cNvPr>
          <p:cNvGrpSpPr/>
          <p:nvPr/>
        </p:nvGrpSpPr>
        <p:grpSpPr>
          <a:xfrm>
            <a:off x="6821638" y="1701954"/>
            <a:ext cx="4507597" cy="3524288"/>
            <a:chOff x="4602623" y="645262"/>
            <a:chExt cx="4507597" cy="35242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AE7DBA-05F0-47A1-9A48-262283E91B84}"/>
                </a:ext>
              </a:extLst>
            </p:cNvPr>
            <p:cNvGrpSpPr/>
            <p:nvPr/>
          </p:nvGrpSpPr>
          <p:grpSpPr>
            <a:xfrm>
              <a:off x="4602623" y="645262"/>
              <a:ext cx="4507597" cy="3084691"/>
              <a:chOff x="7395871" y="1158579"/>
              <a:chExt cx="4880212" cy="326705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00FF266-3D6C-4606-AB49-DFA3F36BE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762" b="26851"/>
              <a:stretch/>
            </p:blipFill>
            <p:spPr>
              <a:xfrm>
                <a:off x="8221077" y="2322406"/>
                <a:ext cx="2986660" cy="19087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D14F36-2E5D-4AB8-B47D-4D805186389F}"/>
                  </a:ext>
                </a:extLst>
              </p:cNvPr>
              <p:cNvSpPr txBox="1"/>
              <p:nvPr/>
            </p:nvSpPr>
            <p:spPr>
              <a:xfrm>
                <a:off x="7395871" y="2533851"/>
                <a:ext cx="1183968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20498B-826A-4D7C-8C93-2BE0AA2A5E20}"/>
                  </a:ext>
                </a:extLst>
              </p:cNvPr>
              <p:cNvSpPr txBox="1"/>
              <p:nvPr/>
            </p:nvSpPr>
            <p:spPr>
              <a:xfrm>
                <a:off x="7697853" y="3743728"/>
                <a:ext cx="842071" cy="26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27EB3AF-E555-463A-B745-830B20C4FD2D}"/>
                  </a:ext>
                </a:extLst>
              </p:cNvPr>
              <p:cNvSpPr txBox="1"/>
              <p:nvPr/>
            </p:nvSpPr>
            <p:spPr>
              <a:xfrm>
                <a:off x="8673939" y="2931846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F2E079-BF8F-4569-966B-AF15FFB0E293}"/>
                  </a:ext>
                </a:extLst>
              </p:cNvPr>
              <p:cNvSpPr txBox="1"/>
              <p:nvPr/>
            </p:nvSpPr>
            <p:spPr>
              <a:xfrm>
                <a:off x="8673939" y="4148553"/>
                <a:ext cx="665049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8ED3D80-C6E9-4462-A8BE-A94315104B04}"/>
                  </a:ext>
                </a:extLst>
              </p:cNvPr>
              <p:cNvSpPr txBox="1"/>
              <p:nvPr/>
            </p:nvSpPr>
            <p:spPr>
              <a:xfrm>
                <a:off x="9427415" y="2720855"/>
                <a:ext cx="923641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(N, 64+16)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8ADC600B-749B-4D35-BD8F-E722562F8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780" y="1521197"/>
                <a:ext cx="1099274" cy="827847"/>
              </a:xfrm>
              <a:prstGeom prst="bentConnector3">
                <a:avLst>
                  <a:gd name="adj1" fmla="val -7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E7EF1-201F-4BE5-A888-6DFF241489AE}"/>
                  </a:ext>
                </a:extLst>
              </p:cNvPr>
              <p:cNvSpPr txBox="1"/>
              <p:nvPr/>
            </p:nvSpPr>
            <p:spPr>
              <a:xfrm>
                <a:off x="9046710" y="1244198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MLP(64,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连接符: 肘形 21">
                <a:extLst>
                  <a:ext uri="{FF2B5EF4-FFF2-40B4-BE49-F238E27FC236}">
                    <a16:creationId xmlns:a16="http://schemas.microsoft.com/office/drawing/2014/main" id="{9A2CBFC8-41BD-498D-8AB6-5C2989F715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017430" y="2642396"/>
                <a:ext cx="1471761" cy="1254124"/>
              </a:xfrm>
              <a:prstGeom prst="bentConnector3">
                <a:avLst>
                  <a:gd name="adj1" fmla="val -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1B9BB9-3688-41C8-910C-A49EAEA02554}"/>
                  </a:ext>
                </a:extLst>
              </p:cNvPr>
              <p:cNvSpPr/>
              <p:nvPr/>
            </p:nvSpPr>
            <p:spPr>
              <a:xfrm>
                <a:off x="10237824" y="115857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4FF97D4-CD50-4298-942C-0086A86237FF}"/>
                  </a:ext>
                </a:extLst>
              </p:cNvPr>
              <p:cNvSpPr/>
              <p:nvPr/>
            </p:nvSpPr>
            <p:spPr>
              <a:xfrm>
                <a:off x="10237824" y="1887829"/>
                <a:ext cx="242784" cy="571286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4F5E7E-1B1F-462A-A9E7-B8EB319C85EF}"/>
                  </a:ext>
                </a:extLst>
              </p:cNvPr>
              <p:cNvSpPr txBox="1"/>
              <p:nvPr/>
            </p:nvSpPr>
            <p:spPr>
              <a:xfrm>
                <a:off x="9265869" y="3979723"/>
                <a:ext cx="10294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MLP(16, 16)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0801F525-8968-4EC1-81B7-521FEB41DD3F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>
                <a:off x="10480608" y="1444222"/>
                <a:ext cx="541057" cy="35062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560D1DF-59A0-48B0-A645-57A669D7C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80608" y="1806281"/>
                <a:ext cx="531792" cy="3495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8E8564DB-E45B-4594-970F-8791FC6B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6504" y="3269458"/>
                <a:ext cx="2751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AF43778-0309-434E-8F58-E05859F98F05}"/>
                  </a:ext>
                </a:extLst>
              </p:cNvPr>
              <p:cNvSpPr txBox="1"/>
              <p:nvPr/>
            </p:nvSpPr>
            <p:spPr>
              <a:xfrm>
                <a:off x="11003522" y="3122080"/>
                <a:ext cx="803890" cy="27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seg_loss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1AFFF83-6DCA-4547-A431-3E2821BCB6AA}"/>
                  </a:ext>
                </a:extLst>
              </p:cNvPr>
              <p:cNvSpPr txBox="1"/>
              <p:nvPr/>
            </p:nvSpPr>
            <p:spPr>
              <a:xfrm>
                <a:off x="10991757" y="1647426"/>
                <a:ext cx="12843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contrastive_loss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D55CF9-0D32-4857-80AA-6B4DBB239F83}"/>
                </a:ext>
              </a:extLst>
            </p:cNvPr>
            <p:cNvSpPr txBox="1"/>
            <p:nvPr/>
          </p:nvSpPr>
          <p:spPr>
            <a:xfrm>
              <a:off x="5149407" y="3830996"/>
              <a:ext cx="3655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 with contrastive loss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60C13E-5AB2-44FA-B8AA-8F2BD188B0C4}"/>
              </a:ext>
            </a:extLst>
          </p:cNvPr>
          <p:cNvCxnSpPr/>
          <p:nvPr/>
        </p:nvCxnSpPr>
        <p:spPr>
          <a:xfrm>
            <a:off x="5844853" y="1563906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2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D4E1-0473-476E-8E94-37DFD2F2A96E}"/>
              </a:ext>
            </a:extLst>
          </p:cNvPr>
          <p:cNvSpPr txBox="1"/>
          <p:nvPr/>
        </p:nvSpPr>
        <p:spPr>
          <a:xfrm>
            <a:off x="275207" y="674704"/>
            <a:ext cx="10528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add contrastive losses on both source and target training data. But it doesn’t give us a better result on target_test.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contrast_usa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See the results.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at this point we return to contrastive loss on a single domain to check its effectiveness on source_test. This corresponds to config meta “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src_ctr_usa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See the results. 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6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E0B70-335C-4925-9944-CEA01F0AD269}"/>
              </a:ext>
            </a:extLst>
          </p:cNvPr>
          <p:cNvGrpSpPr/>
          <p:nvPr/>
        </p:nvGrpSpPr>
        <p:grpSpPr>
          <a:xfrm>
            <a:off x="977168" y="1607905"/>
            <a:ext cx="3816990" cy="3572800"/>
            <a:chOff x="902508" y="1553545"/>
            <a:chExt cx="3816990" cy="357280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B9A099-7E7C-4EBC-A7AB-A054E03A9035}"/>
                </a:ext>
              </a:extLst>
            </p:cNvPr>
            <p:cNvGrpSpPr/>
            <p:nvPr/>
          </p:nvGrpSpPr>
          <p:grpSpPr>
            <a:xfrm>
              <a:off x="902508" y="1553545"/>
              <a:ext cx="3816990" cy="3082818"/>
              <a:chOff x="902508" y="1553545"/>
              <a:chExt cx="3816990" cy="308281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3F1C9E3-C984-40EE-8EA1-CC101FA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31" y="1553545"/>
                <a:ext cx="2752767" cy="3082818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C5DBE5-4289-4EAD-9E18-1A5302CECB4D}"/>
                  </a:ext>
                </a:extLst>
              </p:cNvPr>
              <p:cNvSpPr txBox="1"/>
              <p:nvPr/>
            </p:nvSpPr>
            <p:spPr>
              <a:xfrm>
                <a:off x="902508" y="2342923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UNetResNet34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FA5EB4-1012-4B5D-B8AE-939E2B198A77}"/>
                  </a:ext>
                </a:extLst>
              </p:cNvPr>
              <p:cNvSpPr txBox="1"/>
              <p:nvPr/>
            </p:nvSpPr>
            <p:spPr>
              <a:xfrm>
                <a:off x="1203922" y="3584498"/>
                <a:ext cx="8782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UNetSCN</a:t>
                </a:r>
                <a:endParaRPr lang="zh-CN" alt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3A38A8-4E72-45F6-9684-D1CBE74AA718}"/>
                </a:ext>
              </a:extLst>
            </p:cNvPr>
            <p:cNvSpPr txBox="1"/>
            <p:nvPr/>
          </p:nvSpPr>
          <p:spPr>
            <a:xfrm>
              <a:off x="1505669" y="4787791"/>
              <a:ext cx="3213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Dual Head with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415D88C-5DB9-4C15-886B-B6F7618D91C9}"/>
              </a:ext>
            </a:extLst>
          </p:cNvPr>
          <p:cNvSpPr txBox="1"/>
          <p:nvPr/>
        </p:nvSpPr>
        <p:spPr>
          <a:xfrm>
            <a:off x="294433" y="380666"/>
            <a:ext cx="311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Architectures(xMuda)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657A44-0434-463A-8DA0-C30CC66E086B}"/>
              </a:ext>
            </a:extLst>
          </p:cNvPr>
          <p:cNvGrpSpPr/>
          <p:nvPr/>
        </p:nvGrpSpPr>
        <p:grpSpPr>
          <a:xfrm>
            <a:off x="7161881" y="2145667"/>
            <a:ext cx="3949893" cy="2522976"/>
            <a:chOff x="6678842" y="2141340"/>
            <a:chExt cx="3949893" cy="25229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CC8CB4-0680-40A8-97E0-7DC9DA928368}"/>
                </a:ext>
              </a:extLst>
            </p:cNvPr>
            <p:cNvSpPr txBox="1"/>
            <p:nvPr/>
          </p:nvSpPr>
          <p:spPr>
            <a:xfrm>
              <a:off x="6803556" y="253587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2F609E-2DA7-4674-B499-DC2965257756}"/>
                </a:ext>
              </a:extLst>
            </p:cNvPr>
            <p:cNvSpPr txBox="1"/>
            <p:nvPr/>
          </p:nvSpPr>
          <p:spPr>
            <a:xfrm>
              <a:off x="7131604" y="3637766"/>
              <a:ext cx="878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82E544-5423-4D7B-8E3C-7C82F5902F9B}"/>
                </a:ext>
              </a:extLst>
            </p:cNvPr>
            <p:cNvSpPr txBox="1"/>
            <p:nvPr/>
          </p:nvSpPr>
          <p:spPr>
            <a:xfrm>
              <a:off x="6678842" y="4325762"/>
              <a:ext cx="36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Single Head without KL Divergence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FC78D28-3C8A-45ED-B28B-2CF5D342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535" y="2352812"/>
              <a:ext cx="2743200" cy="17526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2F4169-19DC-4EC2-9EF0-6536278FE10B}"/>
                </a:ext>
              </a:extLst>
            </p:cNvPr>
            <p:cNvSpPr txBox="1"/>
            <p:nvPr/>
          </p:nvSpPr>
          <p:spPr>
            <a:xfrm>
              <a:off x="8087341" y="214134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D4D292-396E-4D62-AF06-7E73819E312D}"/>
                </a:ext>
              </a:extLst>
            </p:cNvPr>
            <p:cNvSpPr txBox="1"/>
            <p:nvPr/>
          </p:nvSpPr>
          <p:spPr>
            <a:xfrm>
              <a:off x="8078463" y="3263500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205E944-A169-43B1-97FE-3CC53FE1359D}"/>
              </a:ext>
            </a:extLst>
          </p:cNvPr>
          <p:cNvCxnSpPr/>
          <p:nvPr/>
        </p:nvCxnSpPr>
        <p:spPr>
          <a:xfrm>
            <a:off x="5978019" y="1415205"/>
            <a:ext cx="0" cy="398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0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1404891" y="3683272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more epochs</a:t>
            </a:r>
          </a:p>
          <a:p>
            <a:endParaRPr lang="zh-CN" altLang="en-US"/>
          </a:p>
          <a:p>
            <a:r>
              <a:rPr lang="zh-CN" altLang="en-US"/>
              <a:t>contrast head; temperature (0.01 0.1 1 10 100)</a:t>
            </a:r>
          </a:p>
          <a:p>
            <a:endParaRPr lang="zh-CN" altLang="en-US"/>
          </a:p>
          <a:p>
            <a:r>
              <a:rPr lang="zh-CN" altLang="en-US"/>
              <a:t>fusion</a:t>
            </a:r>
          </a:p>
          <a:p>
            <a:endParaRPr lang="zh-CN" altLang="en-US"/>
          </a:p>
          <a:p>
            <a:r>
              <a:rPr lang="zh-CN" altLang="en-US"/>
              <a:t>3D backbone</a:t>
            </a:r>
          </a:p>
          <a:p>
            <a:endParaRPr lang="zh-CN" altLang="en-US"/>
          </a:p>
          <a:p>
            <a:r>
              <a:rPr lang="zh-CN" altLang="en-US"/>
              <a:t>GPUs 512 V100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857666"/>
                  </p:ext>
                </p:extLst>
              </p:nvPr>
            </p:nvGraphicFramePr>
            <p:xfrm>
              <a:off x="0" y="0"/>
              <a:ext cx="8460421" cy="68780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51816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01176" r="-146945" b="-105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419672" r="-146945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73228" r="-146945" b="-431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83607" r="-14694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83607" r="-14694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21176" r="-146945" b="-33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422951" r="-146945" b="-360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467976"/>
                  </p:ext>
                </p:extLst>
              </p:nvPr>
            </p:nvGraphicFramePr>
            <p:xfrm>
              <a:off x="634014" y="1044390"/>
              <a:ext cx="8460421" cy="346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8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467976"/>
                  </p:ext>
                </p:extLst>
              </p:nvPr>
            </p:nvGraphicFramePr>
            <p:xfrm>
              <a:off x="634014" y="1044390"/>
              <a:ext cx="8460421" cy="3466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692912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4" t="-4386" r="-144" b="-4131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51816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4978423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running</a:t>
                          </a:r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69796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6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457D04-60D5-412F-B224-843E0474AFEE}"/>
              </a:ext>
            </a:extLst>
          </p:cNvPr>
          <p:cNvGrpSpPr/>
          <p:nvPr/>
        </p:nvGrpSpPr>
        <p:grpSpPr>
          <a:xfrm>
            <a:off x="719091" y="3695331"/>
            <a:ext cx="4882718" cy="858344"/>
            <a:chOff x="861134" y="4598633"/>
            <a:chExt cx="4882718" cy="8583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D14DEE-CC74-48FD-9E8D-B6D1912F6E6A}"/>
                </a:ext>
              </a:extLst>
            </p:cNvPr>
            <p:cNvSpPr/>
            <p:nvPr/>
          </p:nvSpPr>
          <p:spPr>
            <a:xfrm>
              <a:off x="861134" y="4598633"/>
              <a:ext cx="2095130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4EB53A-1E0C-4BCE-A7F6-0F5515CA55FF}"/>
                </a:ext>
              </a:extLst>
            </p:cNvPr>
            <p:cNvSpPr/>
            <p:nvPr/>
          </p:nvSpPr>
          <p:spPr>
            <a:xfrm>
              <a:off x="861134" y="5075237"/>
              <a:ext cx="2095130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Target_train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6EFC1C-7834-40BC-AB5A-6FD305D6B00E}"/>
                </a:ext>
              </a:extLst>
            </p:cNvPr>
            <p:cNvSpPr/>
            <p:nvPr/>
          </p:nvSpPr>
          <p:spPr>
            <a:xfrm>
              <a:off x="3028765" y="4598633"/>
              <a:ext cx="1321293" cy="3817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FF66E9-DD32-4BAD-B1FC-9818A6345D02}"/>
                </a:ext>
              </a:extLst>
            </p:cNvPr>
            <p:cNvSpPr/>
            <p:nvPr/>
          </p:nvSpPr>
          <p:spPr>
            <a:xfrm>
              <a:off x="3028765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Target_test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920BAE-9DB9-4F77-8D3B-4E7FB9D47D39}"/>
                </a:ext>
              </a:extLst>
            </p:cNvPr>
            <p:cNvSpPr/>
            <p:nvPr/>
          </p:nvSpPr>
          <p:spPr>
            <a:xfrm>
              <a:off x="4422559" y="5075237"/>
              <a:ext cx="1321293" cy="3817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Target_val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FFE9E-B8D1-4EF8-92CE-C6438BFB3FCE}"/>
              </a:ext>
            </a:extLst>
          </p:cNvPr>
          <p:cNvSpPr txBox="1"/>
          <p:nvPr/>
        </p:nvSpPr>
        <p:spPr>
          <a:xfrm>
            <a:off x="279851" y="347393"/>
            <a:ext cx="837280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 Dataset Domain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Source-Target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(USA, Singapore) &amp; (Day, Night)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 splits on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Source_train &amp; Source_test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splits on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Target_train, Target_test &amp; Target_val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experiments (results shown in tables) up to now are carried on these splits!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A3080-5106-4B97-A7D1-DD6B0AC9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48539"/>
            <a:ext cx="5122765" cy="17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499898"/>
              </a:xfrm>
              <a:prstGeom prst="rect">
                <a:avLst/>
              </a:prstGeom>
              <a:blipFill>
                <a:blip r:embed="rId4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1330178-FC78-43ED-A515-2FF37BBABE5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47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B69F10-5A3A-4BC8-B2D2-FBF9C97E5F07}"/>
              </a:ext>
            </a:extLst>
          </p:cNvPr>
          <p:cNvSpPr txBox="1"/>
          <p:nvPr/>
        </p:nvSpPr>
        <p:spPr>
          <a:xfrm>
            <a:off x="301841" y="22194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nuScenes-lidarseg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23; background 9; altogether 32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52E08B6-92B0-48C5-9D89-81A43B65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95140"/>
              </p:ext>
            </p:extLst>
          </p:nvPr>
        </p:nvGraphicFramePr>
        <p:xfrm>
          <a:off x="542524" y="1231604"/>
          <a:ext cx="9844350" cy="4820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57935">
                  <a:extLst>
                    <a:ext uri="{9D8B030D-6E8A-4147-A177-3AD203B41FA5}">
                      <a16:colId xmlns:a16="http://schemas.microsoft.com/office/drawing/2014/main" val="140249697"/>
                    </a:ext>
                  </a:extLst>
                </a:gridCol>
                <a:gridCol w="3247254">
                  <a:extLst>
                    <a:ext uri="{9D8B030D-6E8A-4147-A177-3AD203B41FA5}">
                      <a16:colId xmlns:a16="http://schemas.microsoft.com/office/drawing/2014/main" val="3025748622"/>
                    </a:ext>
                  </a:extLst>
                </a:gridCol>
                <a:gridCol w="685554">
                  <a:extLst>
                    <a:ext uri="{9D8B030D-6E8A-4147-A177-3AD203B41FA5}">
                      <a16:colId xmlns:a16="http://schemas.microsoft.com/office/drawing/2014/main" val="1348947021"/>
                    </a:ext>
                  </a:extLst>
                </a:gridCol>
                <a:gridCol w="2650329">
                  <a:extLst>
                    <a:ext uri="{9D8B030D-6E8A-4147-A177-3AD203B41FA5}">
                      <a16:colId xmlns:a16="http://schemas.microsoft.com/office/drawing/2014/main" val="3109792567"/>
                    </a:ext>
                  </a:extLst>
                </a:gridCol>
                <a:gridCol w="687674">
                  <a:extLst>
                    <a:ext uri="{9D8B030D-6E8A-4147-A177-3AD203B41FA5}">
                      <a16:colId xmlns:a16="http://schemas.microsoft.com/office/drawing/2014/main" val="2926689783"/>
                    </a:ext>
                  </a:extLst>
                </a:gridCol>
                <a:gridCol w="1915604">
                  <a:extLst>
                    <a:ext uri="{9D8B030D-6E8A-4147-A177-3AD203B41FA5}">
                      <a16:colId xmlns:a16="http://schemas.microsoft.com/office/drawing/2014/main" val="10939857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Foreground classes (23)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classes (9)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 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89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82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74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4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7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7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2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76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59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16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</a:t>
                      </a:r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1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B61F83-AFB2-4783-9FD1-9B1BA184DBC8}"/>
              </a:ext>
            </a:extLst>
          </p:cNvPr>
          <p:cNvSpPr txBox="1"/>
          <p:nvPr/>
        </p:nvSpPr>
        <p:spPr>
          <a:xfrm>
            <a:off x="213063" y="257452"/>
            <a:ext cx="59340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with contrastive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still exists on the new class set(11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scan with segmentation labels are sparse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~ 3000 labeled points in each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 points are sparse: only ~10 points for a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ScanNet?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Uncertain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 between img_feat and pts_feat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 helps domain adaptation?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29421D3-0115-49E2-A13B-0464682178A8}"/>
              </a:ext>
            </a:extLst>
          </p:cNvPr>
          <p:cNvGraphicFramePr>
            <a:graphicFrameLocks noGrp="1"/>
          </p:cNvGraphicFramePr>
          <p:nvPr/>
        </p:nvGraphicFramePr>
        <p:xfrm>
          <a:off x="243642" y="4359510"/>
          <a:ext cx="11704716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93">
                  <a:extLst>
                    <a:ext uri="{9D8B030D-6E8A-4147-A177-3AD203B41FA5}">
                      <a16:colId xmlns:a16="http://schemas.microsoft.com/office/drawing/2014/main" val="3066706001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4234181865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31985388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86421517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276629018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713477929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75340263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916272966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3250899098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512581840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1300036047"/>
                    </a:ext>
                  </a:extLst>
                </a:gridCol>
                <a:gridCol w="975393">
                  <a:extLst>
                    <a:ext uri="{9D8B030D-6E8A-4147-A177-3AD203B41FA5}">
                      <a16:colId xmlns:a16="http://schemas.microsoft.com/office/drawing/2014/main" val="62453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vehicle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pedestrian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bike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traffic_</a:t>
                      </a:r>
                    </a:p>
                    <a:p>
                      <a:pPr algn="ctr"/>
                      <a:r>
                        <a:rPr lang="en-US" altLang="zh-CN" sz="1200" b="1"/>
                        <a:t>boundary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driveable_</a:t>
                      </a:r>
                    </a:p>
                    <a:p>
                      <a:pPr algn="ctr"/>
                      <a:r>
                        <a:rPr lang="en-US" altLang="zh-CN" sz="1200" b="1"/>
                        <a:t>surface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other_flat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sidewalk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terrain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manmade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vegetation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ignore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5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Sample 1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2013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812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9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225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76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352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613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9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3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1757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190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660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687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2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/>
                        <a:t>Sample 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8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5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1864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162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487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439</a:t>
                      </a:r>
                      <a:endParaRPr lang="zh-CN" alt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7</a:t>
                      </a:r>
                      <a:endParaRPr lang="zh-CN" altLang="en-US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1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DC0B96-A908-4172-BE2D-4120D97191A7}"/>
              </a:ext>
            </a:extLst>
          </p:cNvPr>
          <p:cNvSpPr txBox="1"/>
          <p:nvPr/>
        </p:nvSpPr>
        <p:spPr>
          <a:xfrm>
            <a:off x="417251" y="346229"/>
            <a:ext cx="4589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contrast_usa_v0/v1 train/val loss curve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C2371-56D4-4358-BD2B-BA783ABE4BB8}"/>
              </a:ext>
            </a:extLst>
          </p:cNvPr>
          <p:cNvSpPr txBox="1"/>
          <p:nvPr/>
        </p:nvSpPr>
        <p:spPr>
          <a:xfrm>
            <a:off x="417251" y="1226598"/>
            <a:ext cx="2327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04/08/2021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classes histogram</a:t>
            </a:r>
          </a:p>
        </p:txBody>
      </p:sp>
    </p:spTree>
    <p:extLst>
      <p:ext uri="{BB962C8B-B14F-4D97-AF65-F5344CB8AC3E}">
        <p14:creationId xmlns:p14="http://schemas.microsoft.com/office/powerpoint/2010/main" val="661142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2F99BE0-DDDE-40E9-8A13-3AC7108D901B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937BFD-EAEE-40A6-AFE1-3B0DCB8B320F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1D693D-4771-4F89-A5C3-6AB3A02D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56" y="1537991"/>
            <a:ext cx="5872801" cy="4091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E6FECA-3A0A-427E-885B-1209AD69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4" y="1537991"/>
            <a:ext cx="5872801" cy="40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1A5EE0-9BC3-4FF7-AD22-777218E9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434245" cy="945900"/>
              </a:xfrm>
              <a:prstGeom prst="rect">
                <a:avLst/>
              </a:prstGeom>
              <a:blipFill>
                <a:blip r:embed="rId2"/>
                <a:stretch>
                  <a:fillRect l="-1010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564EE7EA-2EF5-4B94-A067-4AB2E03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0" y="1440296"/>
            <a:ext cx="6069996" cy="42109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A89D77-5173-4109-9261-522E9962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0295"/>
            <a:ext cx="6019060" cy="42109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C03392E-B850-4B26-AC5A-B281472ED86A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0E4415-A773-4A44-ABB3-C4EA97BB3862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5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341F6E-B06A-4842-A08F-3F93688F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75EEB59-C26B-43CB-BBB9-4C81C1C6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" y="1456786"/>
            <a:ext cx="5960662" cy="4145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402949-01CD-410F-82E5-CF4C8ABEA62E}"/>
              </a:ext>
            </a:extLst>
          </p:cNvPr>
          <p:cNvSpPr txBox="1"/>
          <p:nvPr/>
        </p:nvSpPr>
        <p:spPr>
          <a:xfrm>
            <a:off x="2058081" y="578645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D93874-3259-4B7D-8214-DFF6614CE1DB}"/>
              </a:ext>
            </a:extLst>
          </p:cNvPr>
          <p:cNvSpPr txBox="1"/>
          <p:nvPr/>
        </p:nvSpPr>
        <p:spPr>
          <a:xfrm>
            <a:off x="7911863" y="5858864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E51A8E-C951-49B2-A408-B4845AF7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3046"/>
            <a:ext cx="5960661" cy="4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6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/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E08A4E-35C8-4EC3-95FA-EBDFEE94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49" y="255661"/>
                <a:ext cx="3732560" cy="945900"/>
              </a:xfrm>
              <a:prstGeom prst="rect">
                <a:avLst/>
              </a:prstGeom>
              <a:blipFill>
                <a:blip r:embed="rId2"/>
                <a:stretch>
                  <a:fillRect l="-1471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CD3C066-C31B-4BCD-B76E-509813C7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8" y="1478161"/>
            <a:ext cx="5823749" cy="40650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22763-3045-44DE-A902-C93D12538809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9F3BF-F19B-4B81-A78A-8674F71F0375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F6ACDF-13F7-4693-BAFE-C5FBB2EA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8160"/>
            <a:ext cx="5887770" cy="40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178E2-48B7-493E-8042-450DA389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57" y="1447488"/>
            <a:ext cx="5985764" cy="413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4A9F1-DE52-41DB-AF13-26FD0894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489"/>
            <a:ext cx="6018857" cy="4135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/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Vanilla Fusion/baseline_usa_v1/baseline2_usa: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 (the same as xmuda)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3ED7F7-47DB-413A-A9EE-6CDDDD41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4" y="229648"/>
                <a:ext cx="4604146" cy="945900"/>
              </a:xfrm>
              <a:prstGeom prst="rect">
                <a:avLst/>
              </a:prstGeom>
              <a:blipFill>
                <a:blip r:embed="rId4"/>
                <a:stretch>
                  <a:fillRect l="-1192" t="-3871" r="-53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3723D36-96CE-4670-8F04-D8CCFCE5BEE5}"/>
              </a:ext>
            </a:extLst>
          </p:cNvPr>
          <p:cNvSpPr txBox="1"/>
          <p:nvPr/>
        </p:nvSpPr>
        <p:spPr>
          <a:xfrm>
            <a:off x="2217880" y="57331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train/val losses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D90E1-116B-4B42-86A2-3029C8571178}"/>
              </a:ext>
            </a:extLst>
          </p:cNvPr>
          <p:cNvSpPr txBox="1"/>
          <p:nvPr/>
        </p:nvSpPr>
        <p:spPr>
          <a:xfrm>
            <a:off x="8071662" y="58055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mIOU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src_ctr_usa_v3/v4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289523-1493-4D4B-9B26-610CC96A4D5F}"/>
              </a:ext>
            </a:extLst>
          </p:cNvPr>
          <p:cNvSpPr txBox="1"/>
          <p:nvPr/>
        </p:nvSpPr>
        <p:spPr>
          <a:xfrm>
            <a:off x="417251" y="1361892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src_ctr_usa_v1/v2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only_ctr_usa_v0/v1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77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524"/>
              </p:ext>
            </p:extLst>
          </p:nvPr>
        </p:nvGraphicFramePr>
        <p:xfrm>
          <a:off x="461640" y="566337"/>
          <a:ext cx="5255579" cy="350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5948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68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src_ctr_usa_v0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(0.01)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68.42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src_ctr_usa_v1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(0.1)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68.80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53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src_ctr_usa_v2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(0.5) 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09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src_ctr_usa_v3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(0.3)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66.44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54.68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4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src_ctr_usa_v4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(1.0)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63.66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baseline_usa_v1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68.01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2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351BAE-1816-49A7-89EB-CB14F61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8" y="106059"/>
            <a:ext cx="4205258" cy="330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D8495D-4362-4564-93F6-296E14D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8" y="3454100"/>
            <a:ext cx="4205258" cy="320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2DDDA7-A990-4279-BD72-D0D66102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0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A36D36E-6BD3-4D06-8F38-2373AC8A0C3A}"/>
              </a:ext>
            </a:extLst>
          </p:cNvPr>
          <p:cNvSpPr txBox="1"/>
          <p:nvPr/>
        </p:nvSpPr>
        <p:spPr>
          <a:xfrm>
            <a:off x="206776" y="139367"/>
            <a:ext cx="6975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nuScenes Lidar Segmentation Challenge </a:t>
            </a:r>
            <a:r>
              <a:rPr lang="en-US" altLang="zh-CN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24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object classes + 6 background classes + 1 ignore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CF73037-5D27-47B1-BED6-7DF381533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96218"/>
              </p:ext>
            </p:extLst>
          </p:nvPr>
        </p:nvGraphicFramePr>
        <p:xfrm>
          <a:off x="206776" y="12784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686758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2982897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0/ignore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11/driveable_surface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12/other_flat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13/sidewalk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14/terrain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15/manmade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16/vegetation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B9B7CA-1098-4CEE-BF62-96FCBB5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" y="1"/>
            <a:ext cx="4371033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753EAC-A521-42DD-8E47-80DD6F95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3429000"/>
            <a:ext cx="4371033" cy="325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3C6866-76D1-4E96-901D-9786CECD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2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74A232-F4D6-47D9-B748-8332545C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"/>
            <a:ext cx="43333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36B11-06F8-4ECF-A33A-C9447BA1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" y="3429000"/>
            <a:ext cx="4333352" cy="331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E0430E-D951-4963-8891-7A201E88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92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DF0048F-061E-406D-BE68-C6613DCA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" y="3450999"/>
            <a:ext cx="4396552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8D81AA-4571-45D6-8EF4-D6149545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7" y="-1"/>
            <a:ext cx="4559362" cy="353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46F7E3-79EC-457A-935D-D1F42CBC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4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99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553F80-018A-4B87-9124-106F54E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" y="3558154"/>
            <a:ext cx="4250863" cy="3306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/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src_ctr_usa_v4: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𝛌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= 1024, # groups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6E4B67-7716-4D7C-971D-8CD73617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8154"/>
                <a:ext cx="3270895" cy="1499898"/>
              </a:xfrm>
              <a:prstGeom prst="rect">
                <a:avLst/>
              </a:prstGeom>
              <a:blipFill>
                <a:blip r:embed="rId3"/>
                <a:stretch>
                  <a:fillRect l="-1490" t="-2439" b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D8513-D8D7-45A8-A0C9-4C08364B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7" y="117539"/>
            <a:ext cx="4304558" cy="3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8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293B38-4862-4093-835B-9DD9B8F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" y="0"/>
            <a:ext cx="5267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0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D803EC-790A-4052-A34F-36535D17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0"/>
            <a:ext cx="5372100" cy="4314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A44A0-0831-4A07-BE35-715F564634EF}"/>
              </a:ext>
            </a:extLst>
          </p:cNvPr>
          <p:cNvSpPr txBox="1"/>
          <p:nvPr/>
        </p:nvSpPr>
        <p:spPr>
          <a:xfrm>
            <a:off x="5497312" y="1690084"/>
            <a:ext cx="33137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tgt_contrast_loss &amp; src_contrast_loss 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coincide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4CCBD9C-802F-4F03-B8D7-5D156542B344}"/>
              </a:ext>
            </a:extLst>
          </p:cNvPr>
          <p:cNvCxnSpPr>
            <a:cxnSpLocks/>
          </p:cNvCxnSpPr>
          <p:nvPr/>
        </p:nvCxnSpPr>
        <p:spPr>
          <a:xfrm flipH="1">
            <a:off x="4349478" y="2274859"/>
            <a:ext cx="1147834" cy="4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2621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contrast_usa_v3/v4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04878-6083-4E4A-A171-713897C6FBE3}"/>
              </a:ext>
            </a:extLst>
          </p:cNvPr>
          <p:cNvSpPr txBox="1"/>
          <p:nvPr/>
        </p:nvSpPr>
        <p:spPr>
          <a:xfrm>
            <a:off x="417251" y="1535837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contrast_usa_v1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8BD2C1-578F-40DD-AA34-9A79079E1D9B}"/>
              </a:ext>
            </a:extLst>
          </p:cNvPr>
          <p:cNvSpPr txBox="1"/>
          <p:nvPr/>
        </p:nvSpPr>
        <p:spPr>
          <a:xfrm>
            <a:off x="417251" y="2725445"/>
            <a:ext cx="3829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bontrast_usa_v0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36043"/>
              </p:ext>
            </p:extLst>
          </p:nvPr>
        </p:nvGraphicFramePr>
        <p:xfrm>
          <a:off x="488272" y="666975"/>
          <a:ext cx="5406500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5231">
                  <a:extLst>
                    <a:ext uri="{9D8B030D-6E8A-4147-A177-3AD203B41FA5}">
                      <a16:colId xmlns:a16="http://schemas.microsoft.com/office/drawing/2014/main" val="771969819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USA/Singapore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xMUDA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2D+3D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Vanilla fusion baseline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(B=4)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(B=8)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63.74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on both source_train &amp; target_train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contrast_usa_v0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contrast_usa_v1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61.69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contrast_usa_v3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contrast_usa_v4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60.00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 to fine-tune: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(0.1, 0.01, 0.005, 0.001)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Temparature (100, 10, 1, 0.5, 0.1, 0.05)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#pts in each group (64, 256, 1024, 2048) &amp; #groups in each sample</a:t>
                </a:r>
                <a:endPara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𝑝𝑜𝑠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𝑛𝑒𝑔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(#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Transformation after representation(Linear, Non-Linear, None)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Optimizers(AdamW, Adam, SGD+Momentum)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6" y="648645"/>
                <a:ext cx="6699270" cy="3400418"/>
              </a:xfrm>
              <a:prstGeom prst="rect">
                <a:avLst/>
              </a:prstGeom>
              <a:blipFill>
                <a:blip r:embed="rId7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7" y="396152"/>
                <a:ext cx="4977388" cy="945900"/>
              </a:xfrm>
              <a:prstGeom prst="rect">
                <a:avLst/>
              </a:prstGeom>
              <a:blipFill>
                <a:blip r:embed="rId2"/>
                <a:stretch>
                  <a:fillRect l="-1103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A68F92-9D73-43D7-A31C-59DE59F6B5AC}"/>
              </a:ext>
            </a:extLst>
          </p:cNvPr>
          <p:cNvGrpSpPr/>
          <p:nvPr/>
        </p:nvGrpSpPr>
        <p:grpSpPr>
          <a:xfrm>
            <a:off x="550171" y="1844000"/>
            <a:ext cx="2847686" cy="3576583"/>
            <a:chOff x="324060" y="1799210"/>
            <a:chExt cx="2847686" cy="3576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128, # groups = 8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3556167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802" t="-3974" r="-1802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2048, # groups = 1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0" y="4452463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1799210"/>
                  <a:ext cx="2842445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717" t="-3289" r="-1073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#pts = 1024, # groups = 1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" y="2659871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728" t="-3974" r="-172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3DF2604-6877-4F8B-A953-790CEEE8E182}"/>
              </a:ext>
            </a:extLst>
          </p:cNvPr>
          <p:cNvSpPr txBox="1"/>
          <p:nvPr/>
        </p:nvSpPr>
        <p:spPr>
          <a:xfrm>
            <a:off x="270792" y="94259"/>
            <a:ext cx="1664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Meta Config: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69C9B-388C-4E04-BEB8-68E06F218B36}"/>
              </a:ext>
            </a:extLst>
          </p:cNvPr>
          <p:cNvSpPr txBox="1"/>
          <p:nvPr/>
        </p:nvSpPr>
        <p:spPr>
          <a:xfrm>
            <a:off x="270792" y="1532670"/>
            <a:ext cx="1782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Configs:</a:t>
            </a:r>
          </a:p>
        </p:txBody>
      </p: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693AAE-A64B-47A9-8EA2-587BA5F7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05" y="3775229"/>
            <a:ext cx="10412285" cy="2925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2AA833-81C7-4AB7-8F31-146B7FCC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8" y="272917"/>
            <a:ext cx="10318812" cy="29081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98976-EF09-4F78-94E1-C17A78886908}"/>
              </a:ext>
            </a:extLst>
          </p:cNvPr>
          <p:cNvSpPr txBox="1"/>
          <p:nvPr/>
        </p:nvSpPr>
        <p:spPr>
          <a:xfrm>
            <a:off x="0" y="1328082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DCA75-4EF4-4EBD-9CD7-5DA57DF9DFB4}"/>
              </a:ext>
            </a:extLst>
          </p:cNvPr>
          <p:cNvSpPr txBox="1"/>
          <p:nvPr/>
        </p:nvSpPr>
        <p:spPr>
          <a:xfrm>
            <a:off x="235511" y="48623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92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1103" t="-2488" b="-3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" y="3498662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0.</m:t>
                    </m:r>
                    <m:r>
                      <m:rPr>
                        <m:nor/>
                      </m:rPr>
                      <a:rPr lang="en-US" altLang="zh-CN" b="1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4"/>
                <a:stretch>
                  <a:fillRect l="-980" t="-3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78197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218"/>
              </p:ext>
            </p:extLst>
          </p:nvPr>
        </p:nvGraphicFramePr>
        <p:xfrm>
          <a:off x="204185" y="168919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with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USA/Singapore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4009714"/>
            <a:ext cx="8102502" cy="2759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A7A3C-317B-4185-8EB8-CC28F506F2FE}"/>
              </a:ext>
            </a:extLst>
          </p:cNvPr>
          <p:cNvSpPr txBox="1"/>
          <p:nvPr/>
        </p:nvSpPr>
        <p:spPr>
          <a:xfrm>
            <a:off x="1208176" y="356724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xM</a:t>
            </a:r>
            <a:r>
              <a:rPr lang="en-US" altLang="zh-CN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uda, old results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showed in paper</a:t>
            </a: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(seg label obtained by marking points in bounding boxes)</a:t>
            </a:r>
            <a:endParaRPr lang="zh-CN" alt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877BE-5614-4928-BAEB-49025307704E}"/>
              </a:ext>
            </a:extLst>
          </p:cNvPr>
          <p:cNvSpPr txBox="1"/>
          <p:nvPr/>
        </p:nvSpPr>
        <p:spPr>
          <a:xfrm>
            <a:off x="1480" y="0"/>
            <a:ext cx="47747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10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car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truck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bus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trailer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construction_vehicle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9F90E99C-1817-454D-AEFF-7A97B0C1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66613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9/barrier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3/trailer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7/bicycle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2/bus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6/motorcycle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8/traffic_cone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D522FD-4C05-4FE0-88F9-275D0D4050A3}"/>
              </a:ext>
            </a:extLst>
          </p:cNvPr>
          <p:cNvSpPr txBox="1"/>
          <p:nvPr/>
        </p:nvSpPr>
        <p:spPr>
          <a:xfrm>
            <a:off x="2778708" y="296476"/>
            <a:ext cx="3180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5. pedestrian             10. background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6. motorcycle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7. bicycle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8. traffic_cone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9. barrier</a:t>
            </a:r>
          </a:p>
        </p:txBody>
      </p:sp>
    </p:spTree>
    <p:extLst>
      <p:ext uri="{BB962C8B-B14F-4D97-AF65-F5344CB8AC3E}">
        <p14:creationId xmlns:p14="http://schemas.microsoft.com/office/powerpoint/2010/main" val="26052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667464-073F-415F-AA8E-B8889BBD0142}"/>
              </a:ext>
            </a:extLst>
          </p:cNvPr>
          <p:cNvSpPr txBox="1"/>
          <p:nvPr/>
        </p:nvSpPr>
        <p:spPr>
          <a:xfrm>
            <a:off x="175890" y="74536"/>
            <a:ext cx="3774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xMuda 4 classes + background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 vehicle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1. pedestrian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2. bike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 traffic_boundary</a:t>
            </a:r>
          </a:p>
          <a:p>
            <a:pPr lvl="1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83DCB85-554A-4F5F-AF2A-880B323F2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50075"/>
              </p:ext>
            </p:extLst>
          </p:nvPr>
        </p:nvGraphicFramePr>
        <p:xfrm>
          <a:off x="175889" y="1950720"/>
          <a:ext cx="11840222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911">
                  <a:extLst>
                    <a:ext uri="{9D8B030D-6E8A-4147-A177-3AD203B41FA5}">
                      <a16:colId xmlns:a16="http://schemas.microsoft.com/office/drawing/2014/main" val="2534852301"/>
                    </a:ext>
                  </a:extLst>
                </a:gridCol>
                <a:gridCol w="2823099">
                  <a:extLst>
                    <a:ext uri="{9D8B030D-6E8A-4147-A177-3AD203B41FA5}">
                      <a16:colId xmlns:a16="http://schemas.microsoft.com/office/drawing/2014/main" val="3993243740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1017917861"/>
                    </a:ext>
                  </a:extLst>
                </a:gridCol>
                <a:gridCol w="3027285">
                  <a:extLst>
                    <a:ext uri="{9D8B030D-6E8A-4147-A177-3AD203B41FA5}">
                      <a16:colId xmlns:a16="http://schemas.microsoft.com/office/drawing/2014/main" val="1963708999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99740042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83972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Lidarseg_class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General_class</a:t>
                      </a:r>
                      <a:endParaRPr lang="zh-CN" alt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19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animal(1)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movable_object.barrier(9)</a:t>
                      </a:r>
                      <a:endParaRPr lang="zh-CN" alt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vehicle.trailer(22)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08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human.pedestrian.personal_mobility(5)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vehicle.bicycle(14)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1/truck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vehicle.truck(23)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96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human.pedestrian.stroller(7)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vehicle.bus.bendy(15)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4/background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flat.driveable_surface(24)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11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human.pedestrian.wheelchair(8)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vehicle.bus.rigid(16)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flat.other(25)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069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movable_object.debris(10)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0/car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vehicle.car(17)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flat.sidewalk(26)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472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movable_object.pushable_pullable(11)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4/construction_vehicle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vehicle.construction(18)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flat.terrain(27)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963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static_object.bicycle_rack(13)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2/bike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vehicle.motorcycle(21)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static.manmade(28)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9510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vehicle.emergency.ambulance(19)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1/pedestrian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human.pedestrian.adult(2)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static.vegetation(30)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657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vehicle.emergency.police(20)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human.pedestrian.child(3)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756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noise(0)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human.pedestrian.construction_worker(4)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1432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static.other(29)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human.pedestrian.police_officer(6)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06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vehicle.ego(31)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3/traffic_boundary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movable_object.trafficcone(12)</a:t>
                      </a:r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5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3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EF6CF7-7D9E-4300-B5EC-4B831D32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7" y="1341738"/>
            <a:ext cx="4209613" cy="3277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717C09-EEF0-45CB-8240-50E9FA9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6" y="1295130"/>
            <a:ext cx="4273173" cy="33702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C05B7E-7A5A-40DA-AD6A-ED67298D1550}"/>
              </a:ext>
            </a:extLst>
          </p:cNvPr>
          <p:cNvSpPr txBox="1"/>
          <p:nvPr/>
        </p:nvSpPr>
        <p:spPr>
          <a:xfrm>
            <a:off x="2502389" y="474924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Percentage(%)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55C810-F2CB-4761-8710-EB006266BFB2}"/>
              </a:ext>
            </a:extLst>
          </p:cNvPr>
          <p:cNvSpPr txBox="1"/>
          <p:nvPr/>
        </p:nvSpPr>
        <p:spPr>
          <a:xfrm>
            <a:off x="8157921" y="482026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0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4317</Words>
  <Application>Microsoft Office PowerPoint</Application>
  <PresentationFormat>宽屏</PresentationFormat>
  <Paragraphs>928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539</cp:revision>
  <dcterms:created xsi:type="dcterms:W3CDTF">2020-11-13T13:05:14Z</dcterms:created>
  <dcterms:modified xsi:type="dcterms:W3CDTF">2021-04-25T06:01:50Z</dcterms:modified>
</cp:coreProperties>
</file>